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wdp" ContentType="image/vnd.ms-photo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0" r:id="rId3"/>
    <p:sldId id="263" r:id="rId4"/>
    <p:sldId id="291" r:id="rId5"/>
    <p:sldId id="293" r:id="rId6"/>
    <p:sldId id="290" r:id="rId7"/>
    <p:sldId id="295" r:id="rId8"/>
    <p:sldId id="299" r:id="rId9"/>
    <p:sldId id="296" r:id="rId10"/>
    <p:sldId id="297" r:id="rId11"/>
    <p:sldId id="298" r:id="rId12"/>
    <p:sldId id="28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A7859-CB24-DB41-9493-CB47148FEA41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60C4B-3396-CF43-A794-8F9E86E3F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20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6B744-5425-5244-AA51-37A29E520524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AEFCF-6A44-5F4B-A3E8-F8C6A744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18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FF7F7-1CCB-6B47-A8D4-308E0BAE505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4897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5168B-9713-3E41-AB3E-561250D0D2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1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6F5B-44E4-224D-865A-10AFAE268D40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08B7-B06C-604E-8BCB-F370239BA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28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6F5B-44E4-224D-865A-10AFAE268D40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08B7-B06C-604E-8BCB-F370239BA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36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6F5B-44E4-224D-865A-10AFAE268D40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08B7-B06C-604E-8BCB-F370239BA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72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6F5B-44E4-224D-865A-10AFAE268D40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08B7-B06C-604E-8BCB-F370239BA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00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6F5B-44E4-224D-865A-10AFAE268D40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08B7-B06C-604E-8BCB-F370239BA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36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6F5B-44E4-224D-865A-10AFAE268D40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08B7-B06C-604E-8BCB-F370239BA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21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6F5B-44E4-224D-865A-10AFAE268D40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08B7-B06C-604E-8BCB-F370239BA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2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6F5B-44E4-224D-865A-10AFAE268D40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08B7-B06C-604E-8BCB-F370239BA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64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6F5B-44E4-224D-865A-10AFAE268D40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08B7-B06C-604E-8BCB-F370239BA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1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6F5B-44E4-224D-865A-10AFAE268D40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08B7-B06C-604E-8BCB-F370239BA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3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6F5B-44E4-224D-865A-10AFAE268D40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08B7-B06C-604E-8BCB-F370239BA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64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A6F5B-44E4-224D-865A-10AFAE268D40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708B7-B06C-604E-8BCB-F370239BA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8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1.t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G_00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897" y="505643"/>
            <a:ext cx="8388893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An Historically Consistent and Broadly Applicable MRV System Based on Lidar Sampling and Landsat Time-series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05570" y="2740750"/>
            <a:ext cx="8388893" cy="2126341"/>
          </a:xfrm>
        </p:spPr>
        <p:txBody>
          <a:bodyPr>
            <a:noAutofit/>
          </a:bodyPr>
          <a:lstStyle/>
          <a:p>
            <a:r>
              <a:rPr lang="en-US" sz="2600" i="1" dirty="0" smtClean="0">
                <a:solidFill>
                  <a:schemeClr val="bg1"/>
                </a:solidFill>
              </a:rPr>
              <a:t>Warren B. Cohen</a:t>
            </a:r>
            <a:r>
              <a:rPr lang="en-US" sz="2600" i="1" baseline="30000" dirty="0" smtClean="0">
                <a:solidFill>
                  <a:schemeClr val="bg1"/>
                </a:solidFill>
              </a:rPr>
              <a:t>1</a:t>
            </a:r>
            <a:r>
              <a:rPr lang="en-US" sz="2600" i="1" dirty="0" smtClean="0">
                <a:solidFill>
                  <a:schemeClr val="bg1"/>
                </a:solidFill>
              </a:rPr>
              <a:t>, Hans-Erik Andersen</a:t>
            </a:r>
            <a:r>
              <a:rPr lang="en-US" sz="2600" i="1" baseline="30000" dirty="0">
                <a:solidFill>
                  <a:schemeClr val="bg1"/>
                </a:solidFill>
              </a:rPr>
              <a:t>1</a:t>
            </a:r>
            <a:r>
              <a:rPr lang="en-US" sz="2600" i="1" dirty="0" smtClean="0">
                <a:solidFill>
                  <a:schemeClr val="bg1"/>
                </a:solidFill>
              </a:rPr>
              <a:t>, Sean P. Healey</a:t>
            </a:r>
            <a:r>
              <a:rPr lang="en-US" sz="2600" i="1" baseline="30000" dirty="0">
                <a:solidFill>
                  <a:schemeClr val="bg1"/>
                </a:solidFill>
              </a:rPr>
              <a:t>1</a:t>
            </a:r>
            <a:r>
              <a:rPr lang="en-US" sz="2600" i="1" dirty="0" smtClean="0">
                <a:solidFill>
                  <a:schemeClr val="bg1"/>
                </a:solidFill>
              </a:rPr>
              <a:t>, Gretchen G. Moisen</a:t>
            </a:r>
            <a:r>
              <a:rPr lang="en-US" sz="2600" i="1" baseline="30000" dirty="0">
                <a:solidFill>
                  <a:schemeClr val="bg1"/>
                </a:solidFill>
              </a:rPr>
              <a:t>1</a:t>
            </a:r>
            <a:r>
              <a:rPr lang="en-US" sz="2600" i="1" dirty="0" smtClean="0">
                <a:solidFill>
                  <a:schemeClr val="bg1"/>
                </a:solidFill>
              </a:rPr>
              <a:t>, Todd A. Schroeder</a:t>
            </a:r>
            <a:r>
              <a:rPr lang="en-US" sz="2600" i="1" baseline="30000" dirty="0">
                <a:solidFill>
                  <a:schemeClr val="bg1"/>
                </a:solidFill>
              </a:rPr>
              <a:t>1</a:t>
            </a:r>
            <a:r>
              <a:rPr lang="en-US" sz="2600" i="1" dirty="0" smtClean="0">
                <a:solidFill>
                  <a:schemeClr val="bg1"/>
                </a:solidFill>
              </a:rPr>
              <a:t>, Christopher W. Woodall</a:t>
            </a:r>
            <a:r>
              <a:rPr lang="en-US" sz="2600" i="1" baseline="30000" dirty="0">
                <a:solidFill>
                  <a:schemeClr val="bg1"/>
                </a:solidFill>
              </a:rPr>
              <a:t>1</a:t>
            </a:r>
            <a:r>
              <a:rPr lang="en-US" sz="2600" i="1" dirty="0" smtClean="0">
                <a:solidFill>
                  <a:schemeClr val="bg1"/>
                </a:solidFill>
              </a:rPr>
              <a:t>, Grant M. Domke</a:t>
            </a:r>
            <a:r>
              <a:rPr lang="en-US" sz="2600" i="1" baseline="30000" dirty="0" smtClean="0">
                <a:solidFill>
                  <a:schemeClr val="bg1"/>
                </a:solidFill>
              </a:rPr>
              <a:t>1</a:t>
            </a:r>
            <a:r>
              <a:rPr lang="en-US" sz="2600" i="1" dirty="0" smtClean="0">
                <a:solidFill>
                  <a:schemeClr val="bg1"/>
                </a:solidFill>
              </a:rPr>
              <a:t>, </a:t>
            </a:r>
            <a:r>
              <a:rPr lang="en-US" sz="2600" i="1" dirty="0" err="1" smtClean="0">
                <a:solidFill>
                  <a:schemeClr val="bg1"/>
                </a:solidFill>
              </a:rPr>
              <a:t>Zhiqiang</a:t>
            </a:r>
            <a:r>
              <a:rPr lang="en-US" sz="2600" i="1" dirty="0" smtClean="0">
                <a:solidFill>
                  <a:schemeClr val="bg1"/>
                </a:solidFill>
              </a:rPr>
              <a:t> Yang</a:t>
            </a:r>
            <a:r>
              <a:rPr lang="en-US" sz="2600" i="1" baseline="30000" dirty="0" smtClean="0">
                <a:solidFill>
                  <a:schemeClr val="bg1"/>
                </a:solidFill>
              </a:rPr>
              <a:t>2</a:t>
            </a:r>
            <a:r>
              <a:rPr lang="en-US" sz="2600" i="1" dirty="0">
                <a:solidFill>
                  <a:schemeClr val="bg1"/>
                </a:solidFill>
              </a:rPr>
              <a:t>, </a:t>
            </a:r>
            <a:r>
              <a:rPr lang="en-US" sz="2600" i="1" dirty="0" smtClean="0">
                <a:solidFill>
                  <a:schemeClr val="bg1"/>
                </a:solidFill>
              </a:rPr>
              <a:t>Stephen </a:t>
            </a:r>
            <a:r>
              <a:rPr lang="en-US" sz="2600" i="1" dirty="0">
                <a:solidFill>
                  <a:schemeClr val="bg1"/>
                </a:solidFill>
              </a:rPr>
              <a:t>V. </a:t>
            </a:r>
            <a:r>
              <a:rPr lang="en-US" sz="2600" i="1" dirty="0" smtClean="0">
                <a:solidFill>
                  <a:schemeClr val="bg1"/>
                </a:solidFill>
              </a:rPr>
              <a:t>Stehman</a:t>
            </a:r>
            <a:r>
              <a:rPr lang="en-US" sz="2600" i="1" baseline="30000" dirty="0" smtClean="0">
                <a:solidFill>
                  <a:schemeClr val="bg1"/>
                </a:solidFill>
              </a:rPr>
              <a:t>3</a:t>
            </a:r>
            <a:r>
              <a:rPr lang="en-US" sz="2600" i="1" dirty="0" smtClean="0">
                <a:solidFill>
                  <a:schemeClr val="bg1"/>
                </a:solidFill>
              </a:rPr>
              <a:t>, Robert E. Kennedy</a:t>
            </a:r>
            <a:r>
              <a:rPr lang="en-US" sz="2600" i="1" baseline="30000" dirty="0">
                <a:solidFill>
                  <a:schemeClr val="bg1"/>
                </a:solidFill>
              </a:rPr>
              <a:t>2</a:t>
            </a:r>
            <a:r>
              <a:rPr lang="en-US" sz="2600" i="1" dirty="0" smtClean="0">
                <a:solidFill>
                  <a:schemeClr val="bg1"/>
                </a:solidFill>
              </a:rPr>
              <a:t>, Curtis E. Woodcock</a:t>
            </a:r>
            <a:r>
              <a:rPr lang="en-US" sz="2600" i="1" baseline="30000" dirty="0" smtClean="0">
                <a:solidFill>
                  <a:schemeClr val="bg1"/>
                </a:solidFill>
              </a:rPr>
              <a:t>4</a:t>
            </a:r>
            <a:r>
              <a:rPr lang="en-US" sz="2600" i="1" dirty="0" smtClean="0">
                <a:solidFill>
                  <a:schemeClr val="bg1"/>
                </a:solidFill>
              </a:rPr>
              <a:t>, </a:t>
            </a:r>
            <a:r>
              <a:rPr lang="en-US" sz="2600" i="1" dirty="0" err="1" smtClean="0">
                <a:solidFill>
                  <a:schemeClr val="bg1"/>
                </a:solidFill>
              </a:rPr>
              <a:t>Zhe</a:t>
            </a:r>
            <a:r>
              <a:rPr lang="en-US" sz="2600" i="1" dirty="0" smtClean="0">
                <a:solidFill>
                  <a:schemeClr val="bg1"/>
                </a:solidFill>
              </a:rPr>
              <a:t> Zhu</a:t>
            </a:r>
            <a:r>
              <a:rPr lang="en-US" sz="2600" i="1" baseline="30000" dirty="0">
                <a:solidFill>
                  <a:schemeClr val="bg1"/>
                </a:solidFill>
              </a:rPr>
              <a:t>5</a:t>
            </a:r>
            <a:r>
              <a:rPr lang="en-US" sz="2600" i="1" dirty="0" smtClean="0">
                <a:solidFill>
                  <a:schemeClr val="bg1"/>
                </a:solidFill>
              </a:rPr>
              <a:t>, Jim Vogelmann</a:t>
            </a:r>
            <a:r>
              <a:rPr lang="en-US" sz="2600" i="1" baseline="30000" dirty="0" smtClean="0">
                <a:solidFill>
                  <a:schemeClr val="bg1"/>
                </a:solidFill>
              </a:rPr>
              <a:t>5</a:t>
            </a:r>
            <a:r>
              <a:rPr lang="en-US" sz="2600" i="1" dirty="0" smtClean="0">
                <a:solidFill>
                  <a:schemeClr val="bg1"/>
                </a:solidFill>
              </a:rPr>
              <a:t>, Dan Steinwand</a:t>
            </a:r>
            <a:r>
              <a:rPr lang="en-US" sz="2600" i="1" baseline="30000" dirty="0" smtClean="0">
                <a:solidFill>
                  <a:schemeClr val="bg1"/>
                </a:solidFill>
              </a:rPr>
              <a:t>5</a:t>
            </a:r>
            <a:r>
              <a:rPr lang="en-US" sz="2600" i="1" dirty="0" smtClean="0">
                <a:solidFill>
                  <a:schemeClr val="bg1"/>
                </a:solidFill>
              </a:rPr>
              <a:t>, </a:t>
            </a:r>
            <a:r>
              <a:rPr lang="en-US" sz="2600" i="1" dirty="0" err="1" smtClean="0">
                <a:solidFill>
                  <a:schemeClr val="bg1"/>
                </a:solidFill>
              </a:rPr>
              <a:t>Chengquan</a:t>
            </a:r>
            <a:r>
              <a:rPr lang="en-US" sz="2600" i="1" dirty="0" smtClean="0">
                <a:solidFill>
                  <a:schemeClr val="bg1"/>
                </a:solidFill>
              </a:rPr>
              <a:t> Huang</a:t>
            </a:r>
            <a:r>
              <a:rPr lang="en-US" sz="2600" i="1" baseline="30000" dirty="0" smtClean="0">
                <a:solidFill>
                  <a:schemeClr val="bg1"/>
                </a:solidFill>
              </a:rPr>
              <a:t>6</a:t>
            </a:r>
            <a:r>
              <a:rPr lang="en-US" sz="2600" i="1" dirty="0" smtClean="0">
                <a:solidFill>
                  <a:schemeClr val="bg1"/>
                </a:solidFill>
              </a:rPr>
              <a:t> </a:t>
            </a:r>
            <a:endParaRPr lang="en-US" sz="2200" i="1" dirty="0" smtClean="0">
              <a:solidFill>
                <a:schemeClr val="bg1"/>
              </a:solidFill>
            </a:endParaRPr>
          </a:p>
          <a:p>
            <a:pPr>
              <a:spcBef>
                <a:spcPts val="1824"/>
              </a:spcBef>
            </a:pPr>
            <a:r>
              <a:rPr lang="en-US" sz="2100" baseline="30000" dirty="0">
                <a:solidFill>
                  <a:schemeClr val="bg1"/>
                </a:solidFill>
              </a:rPr>
              <a:t>1</a:t>
            </a:r>
            <a:r>
              <a:rPr lang="en-US" sz="2100" dirty="0" smtClean="0">
                <a:solidFill>
                  <a:schemeClr val="bg1"/>
                </a:solidFill>
              </a:rPr>
              <a:t>USDA Forest Service</a:t>
            </a:r>
            <a:r>
              <a:rPr lang="en-US" sz="2100" dirty="0" smtClean="0">
                <a:solidFill>
                  <a:schemeClr val="bg1"/>
                </a:solidFill>
                <a:ea typeface="ＭＳ 明朝"/>
                <a:cs typeface="Times New Roman"/>
              </a:rPr>
              <a:t>, </a:t>
            </a:r>
            <a:r>
              <a:rPr lang="en-US" sz="2100" baseline="30000" dirty="0" smtClean="0">
                <a:solidFill>
                  <a:schemeClr val="bg1"/>
                </a:solidFill>
              </a:rPr>
              <a:t>2</a:t>
            </a:r>
            <a:r>
              <a:rPr lang="en-US" sz="2100" dirty="0" smtClean="0">
                <a:solidFill>
                  <a:schemeClr val="bg1"/>
                </a:solidFill>
              </a:rPr>
              <a:t>Oregon </a:t>
            </a:r>
            <a:r>
              <a:rPr lang="en-US" sz="2100" dirty="0">
                <a:solidFill>
                  <a:schemeClr val="bg1"/>
                </a:solidFill>
              </a:rPr>
              <a:t>State </a:t>
            </a:r>
            <a:r>
              <a:rPr lang="en-US" sz="2100" dirty="0" smtClean="0">
                <a:solidFill>
                  <a:schemeClr val="bg1"/>
                </a:solidFill>
              </a:rPr>
              <a:t>University, </a:t>
            </a:r>
            <a:r>
              <a:rPr lang="en-US" sz="2100" baseline="30000" dirty="0" smtClean="0">
                <a:solidFill>
                  <a:schemeClr val="bg1"/>
                </a:solidFill>
              </a:rPr>
              <a:t>3</a:t>
            </a:r>
            <a:r>
              <a:rPr lang="en-US" sz="2100" dirty="0" smtClean="0">
                <a:solidFill>
                  <a:schemeClr val="bg1"/>
                </a:solidFill>
              </a:rPr>
              <a:t>State University of New York, </a:t>
            </a:r>
            <a:r>
              <a:rPr lang="en-US" sz="2100" baseline="30000" dirty="0" smtClean="0">
                <a:solidFill>
                  <a:schemeClr val="bg1"/>
                </a:solidFill>
              </a:rPr>
              <a:t>4</a:t>
            </a:r>
            <a:r>
              <a:rPr lang="en-US" sz="2100" dirty="0" smtClean="0">
                <a:solidFill>
                  <a:schemeClr val="bg1"/>
                </a:solidFill>
              </a:rPr>
              <a:t>Boston University, </a:t>
            </a:r>
            <a:r>
              <a:rPr lang="en-US" sz="2100" baseline="30000" dirty="0" smtClean="0">
                <a:solidFill>
                  <a:schemeClr val="bg1"/>
                </a:solidFill>
              </a:rPr>
              <a:t>5</a:t>
            </a:r>
            <a:r>
              <a:rPr lang="en-US" sz="2100" dirty="0" smtClean="0">
                <a:solidFill>
                  <a:schemeClr val="bg1"/>
                </a:solidFill>
              </a:rPr>
              <a:t>USDI Geological Survey, </a:t>
            </a:r>
            <a:r>
              <a:rPr lang="en-US" sz="2100" baseline="30000" dirty="0" smtClean="0">
                <a:solidFill>
                  <a:schemeClr val="bg1"/>
                </a:solidFill>
              </a:rPr>
              <a:t>6</a:t>
            </a:r>
            <a:r>
              <a:rPr lang="en-US" sz="2100" dirty="0" smtClean="0">
                <a:solidFill>
                  <a:schemeClr val="bg1"/>
                </a:solidFill>
              </a:rPr>
              <a:t>University of Maryland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28036" y="6124001"/>
            <a:ext cx="5871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/>
              </a:rPr>
              <a:t>CMS Science Team Meeting, 12-14 November, Bethesda, MD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5723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G_0058"/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24000" contras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66" y="7642"/>
            <a:ext cx="8717016" cy="10210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smtClean="0">
                <a:solidFill>
                  <a:srgbClr val="FFFF66"/>
                </a:solidFill>
              </a:rPr>
              <a:t>How Can the US NGHGI Be Improved?</a:t>
            </a:r>
            <a:endParaRPr lang="en-US" sz="4000" dirty="0">
              <a:solidFill>
                <a:srgbClr val="FF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826" y="949494"/>
            <a:ext cx="8415507" cy="179940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FFFF"/>
                </a:solidFill>
              </a:rPr>
              <a:t>UN review highlighted two important problems</a:t>
            </a:r>
          </a:p>
          <a:p>
            <a:pPr marL="971550" lvl="1" indent="-514350">
              <a:lnSpc>
                <a:spcPct val="80000"/>
              </a:lnSpc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Re-assess the 1990-present forest carbon trendline derived from periodic and annual FIA data to ensure trendline fluctuations are accurate as opposed to artifacts of inventory design changes </a:t>
            </a:r>
          </a:p>
          <a:p>
            <a:pPr marL="971550" lvl="1" indent="-514350">
              <a:lnSpc>
                <a:spcPct val="80000"/>
              </a:lnSpc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Clearly account for carbon stock and stock change trends for forestland remaining forestland separately from land converted to &amp; from </a:t>
            </a:r>
            <a:r>
              <a:rPr lang="en-US" dirty="0" smtClean="0">
                <a:solidFill>
                  <a:srgbClr val="FFFFFF"/>
                </a:solidFill>
              </a:rPr>
              <a:t>forest</a:t>
            </a:r>
          </a:p>
          <a:p>
            <a:pPr>
              <a:lnSpc>
                <a:spcPct val="80000"/>
              </a:lnSpc>
            </a:pPr>
            <a:r>
              <a:rPr lang="en-US" sz="3400" dirty="0" smtClean="0">
                <a:solidFill>
                  <a:srgbClr val="FFFFFF"/>
                </a:solidFill>
              </a:rPr>
              <a:t>This project should help with both of </a:t>
            </a:r>
            <a:r>
              <a:rPr lang="en-US" sz="3400" dirty="0" smtClean="0">
                <a:solidFill>
                  <a:srgbClr val="FFFFFF"/>
                </a:solidFill>
              </a:rPr>
              <a:t>these, </a:t>
            </a:r>
            <a:r>
              <a:rPr lang="en-US" sz="3400" dirty="0" smtClean="0">
                <a:solidFill>
                  <a:srgbClr val="FFFFFF"/>
                </a:solidFill>
              </a:rPr>
              <a:t>using the model-based approach that </a:t>
            </a:r>
            <a:r>
              <a:rPr lang="en-US" sz="3400" dirty="0" smtClean="0">
                <a:solidFill>
                  <a:srgbClr val="FFFFFF"/>
                </a:solidFill>
              </a:rPr>
              <a:t>employs a consistent, time invariant  disturbance-based model that captures </a:t>
            </a:r>
            <a:r>
              <a:rPr lang="en-US" sz="3400" dirty="0" smtClean="0">
                <a:solidFill>
                  <a:srgbClr val="FFFFFF"/>
                </a:solidFill>
              </a:rPr>
              <a:t>change </a:t>
            </a:r>
            <a:r>
              <a:rPr lang="en-US" sz="3400" dirty="0" smtClean="0">
                <a:solidFill>
                  <a:srgbClr val="FFFFFF"/>
                </a:solidFill>
              </a:rPr>
              <a:t>agent</a:t>
            </a:r>
            <a:endParaRPr lang="en-US" sz="3400" dirty="0">
              <a:solidFill>
                <a:srgbClr val="FFFFFF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18966" y="2424211"/>
            <a:ext cx="3530168" cy="3713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990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G_0058"/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24000" contras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66" y="101822"/>
            <a:ext cx="8717016" cy="10210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smtClean="0">
                <a:solidFill>
                  <a:srgbClr val="FFFF66"/>
                </a:solidFill>
              </a:rPr>
              <a:t>Can Disturbance Mapping Be Improved?</a:t>
            </a:r>
            <a:endParaRPr lang="en-US" sz="4000" dirty="0">
              <a:solidFill>
                <a:srgbClr val="FF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564" y="1167959"/>
            <a:ext cx="8391767" cy="179940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FFFFF"/>
                </a:solidFill>
              </a:rPr>
              <a:t>Disturbance maps are always biased, with some imbalance in omission and </a:t>
            </a:r>
            <a:r>
              <a:rPr lang="en-US" dirty="0" smtClean="0">
                <a:solidFill>
                  <a:srgbClr val="FFFFFF"/>
                </a:solidFill>
              </a:rPr>
              <a:t>commission; commonly lacking causal agent information</a:t>
            </a:r>
            <a:endParaRPr lang="en-US" dirty="0" smtClean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FFFFFF"/>
                </a:solidFill>
              </a:rPr>
              <a:t>O</a:t>
            </a:r>
            <a:r>
              <a:rPr lang="en-US" dirty="0" smtClean="0">
                <a:solidFill>
                  <a:srgbClr val="FFFFFF"/>
                </a:solidFill>
              </a:rPr>
              <a:t>mission usually dominates </a:t>
            </a:r>
            <a:r>
              <a:rPr lang="en-US" dirty="0" smtClean="0">
                <a:solidFill>
                  <a:srgbClr val="FFFFFF"/>
                </a:solidFill>
              </a:rPr>
              <a:t>because there is a lot of relatively subtle, but widespread (and thus important) disturbance that most algorithms do not detect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FFFFF"/>
                </a:solidFill>
              </a:rPr>
              <a:t>Our </a:t>
            </a:r>
            <a:r>
              <a:rPr lang="en-US" dirty="0" smtClean="0">
                <a:solidFill>
                  <a:srgbClr val="FFFFFF"/>
                </a:solidFill>
              </a:rPr>
              <a:t>solution is ensemble integration of multiple maps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FFFFFF"/>
                </a:solidFill>
              </a:rPr>
              <a:t>Working </a:t>
            </a:r>
            <a:r>
              <a:rPr lang="en-US" dirty="0" smtClean="0">
                <a:solidFill>
                  <a:srgbClr val="FFFFFF"/>
                </a:solidFill>
              </a:rPr>
              <a:t>with a number of the best algorithm developers in the </a:t>
            </a:r>
            <a:r>
              <a:rPr lang="en-US" dirty="0" smtClean="0">
                <a:solidFill>
                  <a:srgbClr val="FFFFFF"/>
                </a:solidFill>
              </a:rPr>
              <a:t>business </a:t>
            </a:r>
            <a:r>
              <a:rPr lang="en-US" dirty="0" smtClean="0">
                <a:solidFill>
                  <a:srgbClr val="FFFFFF"/>
                </a:solidFill>
              </a:rPr>
              <a:t>towards this </a:t>
            </a:r>
            <a:r>
              <a:rPr lang="en-US" dirty="0" smtClean="0">
                <a:solidFill>
                  <a:srgbClr val="FFFFFF"/>
                </a:solidFill>
              </a:rPr>
              <a:t>end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FFFFFF"/>
                </a:solidFill>
              </a:rPr>
              <a:t>Trained with casual agent information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FFFFFF"/>
                </a:solidFill>
              </a:rPr>
              <a:t>Early indications positive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18966" y="2424211"/>
            <a:ext cx="3530168" cy="3713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772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Bent-Up Arrow 70"/>
          <p:cNvSpPr/>
          <p:nvPr/>
        </p:nvSpPr>
        <p:spPr>
          <a:xfrm rot="10800000">
            <a:off x="397471" y="4303456"/>
            <a:ext cx="486447" cy="603892"/>
          </a:xfrm>
          <a:prstGeom prst="bentUpArrow">
            <a:avLst>
              <a:gd name="adj1" fmla="val 8358"/>
              <a:gd name="adj2" fmla="val 32938"/>
              <a:gd name="adj3" fmla="val 1793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Down Arrow 52"/>
          <p:cNvSpPr/>
          <p:nvPr/>
        </p:nvSpPr>
        <p:spPr>
          <a:xfrm rot="16200000" flipH="1">
            <a:off x="1971240" y="5040946"/>
            <a:ext cx="329107" cy="485727"/>
          </a:xfrm>
          <a:prstGeom prst="downArrow">
            <a:avLst>
              <a:gd name="adj1" fmla="val 22208"/>
              <a:gd name="adj2" fmla="val 19461"/>
            </a:avLst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Bent-Up Arrow 42"/>
          <p:cNvSpPr/>
          <p:nvPr/>
        </p:nvSpPr>
        <p:spPr>
          <a:xfrm rot="10800000">
            <a:off x="3021542" y="5391858"/>
            <a:ext cx="486447" cy="603892"/>
          </a:xfrm>
          <a:prstGeom prst="bentUpArrow">
            <a:avLst>
              <a:gd name="adj1" fmla="val 8358"/>
              <a:gd name="adj2" fmla="val 32938"/>
              <a:gd name="adj3" fmla="val 17938"/>
            </a:avLst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wn Arrow 39"/>
          <p:cNvSpPr/>
          <p:nvPr/>
        </p:nvSpPr>
        <p:spPr>
          <a:xfrm rot="16200000" flipH="1">
            <a:off x="822967" y="5040946"/>
            <a:ext cx="329107" cy="485727"/>
          </a:xfrm>
          <a:prstGeom prst="downArrow">
            <a:avLst>
              <a:gd name="adj1" fmla="val 22208"/>
              <a:gd name="adj2" fmla="val 1946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Bent-Up Arrow 32"/>
          <p:cNvSpPr/>
          <p:nvPr/>
        </p:nvSpPr>
        <p:spPr>
          <a:xfrm rot="10800000">
            <a:off x="923945" y="3160165"/>
            <a:ext cx="972894" cy="603892"/>
          </a:xfrm>
          <a:prstGeom prst="bentUpArrow">
            <a:avLst>
              <a:gd name="adj1" fmla="val 8358"/>
              <a:gd name="adj2" fmla="val 25000"/>
              <a:gd name="adj3" fmla="val 1441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Bent-Up Arrow 20"/>
          <p:cNvSpPr/>
          <p:nvPr/>
        </p:nvSpPr>
        <p:spPr>
          <a:xfrm rot="10800000">
            <a:off x="923946" y="801348"/>
            <a:ext cx="972894" cy="603892"/>
          </a:xfrm>
          <a:prstGeom prst="bentUpArrow">
            <a:avLst>
              <a:gd name="adj1" fmla="val 8358"/>
              <a:gd name="adj2" fmla="val 25000"/>
              <a:gd name="adj3" fmla="val 1441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 rot="16200000" flipH="1">
            <a:off x="1975320" y="393931"/>
            <a:ext cx="329107" cy="485727"/>
          </a:xfrm>
          <a:prstGeom prst="downArrow">
            <a:avLst>
              <a:gd name="adj1" fmla="val 22208"/>
              <a:gd name="adj2" fmla="val 1946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rocess 5"/>
          <p:cNvSpPr/>
          <p:nvPr/>
        </p:nvSpPr>
        <p:spPr>
          <a:xfrm>
            <a:off x="206722" y="224879"/>
            <a:ext cx="1690288" cy="792135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Landsat stacks</a:t>
            </a:r>
            <a:endParaRPr lang="en-US" sz="1600" b="1" dirty="0"/>
          </a:p>
        </p:txBody>
      </p:sp>
      <p:sp>
        <p:nvSpPr>
          <p:cNvPr id="20" name="Bent-Up Arrow 19"/>
          <p:cNvSpPr/>
          <p:nvPr/>
        </p:nvSpPr>
        <p:spPr>
          <a:xfrm rot="10800000">
            <a:off x="924116" y="1993667"/>
            <a:ext cx="972894" cy="603892"/>
          </a:xfrm>
          <a:prstGeom prst="bentUpArrow">
            <a:avLst>
              <a:gd name="adj1" fmla="val 8358"/>
              <a:gd name="adj2" fmla="val 25000"/>
              <a:gd name="adj3" fmla="val 1441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rocess 12"/>
          <p:cNvSpPr/>
          <p:nvPr/>
        </p:nvSpPr>
        <p:spPr>
          <a:xfrm>
            <a:off x="206552" y="2616579"/>
            <a:ext cx="1690288" cy="792135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Ensemble disturbance map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2" name="Bent-Up Arrow 21"/>
          <p:cNvSpPr/>
          <p:nvPr/>
        </p:nvSpPr>
        <p:spPr>
          <a:xfrm rot="10800000">
            <a:off x="3109807" y="802394"/>
            <a:ext cx="972894" cy="603892"/>
          </a:xfrm>
          <a:prstGeom prst="bentUpArrow">
            <a:avLst>
              <a:gd name="adj1" fmla="val 8358"/>
              <a:gd name="adj2" fmla="val 25000"/>
              <a:gd name="adj3" fmla="val 1441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rocess 7"/>
          <p:cNvSpPr/>
          <p:nvPr/>
        </p:nvSpPr>
        <p:spPr>
          <a:xfrm>
            <a:off x="2392413" y="204833"/>
            <a:ext cx="1690288" cy="812181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TimeSync reference data</a:t>
            </a:r>
            <a:endParaRPr lang="en-US" sz="1600" b="1" dirty="0">
              <a:solidFill>
                <a:srgbClr val="00000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b="999"/>
          <a:stretch/>
        </p:blipFill>
        <p:spPr>
          <a:xfrm>
            <a:off x="4410573" y="166349"/>
            <a:ext cx="4685162" cy="323506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34" name="Process 33"/>
          <p:cNvSpPr/>
          <p:nvPr/>
        </p:nvSpPr>
        <p:spPr>
          <a:xfrm>
            <a:off x="206552" y="6010091"/>
            <a:ext cx="3876149" cy="71263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Biomass estimates:  </a:t>
            </a:r>
            <a:r>
              <a:rPr lang="en-US" sz="1600" b="1" dirty="0" smtClean="0">
                <a:solidFill>
                  <a:schemeClr val="tx1"/>
                </a:solidFill>
              </a:rPr>
              <a:t>1</a:t>
            </a:r>
            <a:r>
              <a:rPr lang="en-US" sz="1600" b="1" dirty="0" smtClean="0">
                <a:solidFill>
                  <a:srgbClr val="000000"/>
                </a:solidFill>
              </a:rPr>
              <a:t>. Design-based</a:t>
            </a:r>
            <a:r>
              <a:rPr lang="en-US" sz="1600" b="1" dirty="0" smtClean="0">
                <a:solidFill>
                  <a:srgbClr val="FFFF00"/>
                </a:solidFill>
              </a:rPr>
              <a:t> (current), </a:t>
            </a:r>
            <a:r>
              <a:rPr lang="en-US" sz="1600" b="1" dirty="0" smtClean="0">
                <a:solidFill>
                  <a:srgbClr val="0000FF"/>
                </a:solidFill>
              </a:rPr>
              <a:t>2. Model-based</a:t>
            </a:r>
            <a:r>
              <a:rPr lang="en-US" sz="1600" b="1" dirty="0" smtClean="0">
                <a:solidFill>
                  <a:srgbClr val="FFFF00"/>
                </a:solidFill>
              </a:rPr>
              <a:t> (current, historic)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37" name="Bent-Up Arrow 36"/>
          <p:cNvSpPr/>
          <p:nvPr/>
        </p:nvSpPr>
        <p:spPr>
          <a:xfrm rot="10800000">
            <a:off x="378149" y="5389037"/>
            <a:ext cx="486447" cy="603892"/>
          </a:xfrm>
          <a:prstGeom prst="bentUpArrow">
            <a:avLst>
              <a:gd name="adj1" fmla="val 8358"/>
              <a:gd name="adj2" fmla="val 32938"/>
              <a:gd name="adj3" fmla="val 1793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rocess 34"/>
          <p:cNvSpPr/>
          <p:nvPr/>
        </p:nvSpPr>
        <p:spPr>
          <a:xfrm>
            <a:off x="206722" y="4912673"/>
            <a:ext cx="657874" cy="71263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Field </a:t>
            </a:r>
            <a:r>
              <a:rPr lang="en-US" sz="1600" b="1" dirty="0"/>
              <a:t>plots</a:t>
            </a:r>
          </a:p>
        </p:txBody>
      </p:sp>
      <p:sp>
        <p:nvSpPr>
          <p:cNvPr id="39" name="Bent-Up Arrow 38"/>
          <p:cNvSpPr/>
          <p:nvPr/>
        </p:nvSpPr>
        <p:spPr>
          <a:xfrm rot="10800000">
            <a:off x="1410392" y="5389037"/>
            <a:ext cx="486447" cy="603892"/>
          </a:xfrm>
          <a:prstGeom prst="bentUpArrow">
            <a:avLst>
              <a:gd name="adj1" fmla="val 8358"/>
              <a:gd name="adj2" fmla="val 32938"/>
              <a:gd name="adj3" fmla="val 1793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rocess 35"/>
          <p:cNvSpPr/>
          <p:nvPr/>
        </p:nvSpPr>
        <p:spPr>
          <a:xfrm>
            <a:off x="1238965" y="4912673"/>
            <a:ext cx="657874" cy="71263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Lidar strips</a:t>
            </a:r>
            <a:endParaRPr lang="en-US" sz="1600" b="1" dirty="0"/>
          </a:p>
        </p:txBody>
      </p:sp>
      <p:sp>
        <p:nvSpPr>
          <p:cNvPr id="41" name="Bent-Up Arrow 40"/>
          <p:cNvSpPr/>
          <p:nvPr/>
        </p:nvSpPr>
        <p:spPr>
          <a:xfrm rot="10800000">
            <a:off x="1410392" y="4285858"/>
            <a:ext cx="486447" cy="603892"/>
          </a:xfrm>
          <a:prstGeom prst="bentUpArrow">
            <a:avLst>
              <a:gd name="adj1" fmla="val 8358"/>
              <a:gd name="adj2" fmla="val 32938"/>
              <a:gd name="adj3" fmla="val 1793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rocess 13"/>
          <p:cNvSpPr/>
          <p:nvPr/>
        </p:nvSpPr>
        <p:spPr>
          <a:xfrm>
            <a:off x="206552" y="3780372"/>
            <a:ext cx="1690288" cy="792135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Disturbance metrics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2" name="Process 41"/>
          <p:cNvSpPr/>
          <p:nvPr/>
        </p:nvSpPr>
        <p:spPr>
          <a:xfrm>
            <a:off x="2392413" y="4907348"/>
            <a:ext cx="1690288" cy="71263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Biomass maps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44" name="Bent-Up Arrow 43"/>
          <p:cNvSpPr/>
          <p:nvPr/>
        </p:nvSpPr>
        <p:spPr>
          <a:xfrm rot="10800000" flipV="1">
            <a:off x="6593841" y="3428155"/>
            <a:ext cx="972894" cy="673348"/>
          </a:xfrm>
          <a:prstGeom prst="bentUpArrow">
            <a:avLst>
              <a:gd name="adj1" fmla="val 8358"/>
              <a:gd name="adj2" fmla="val 25000"/>
              <a:gd name="adj3" fmla="val 14410"/>
            </a:avLst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5431" y="3884470"/>
            <a:ext cx="4710304" cy="2799776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45" name="Down Arrow 44"/>
          <p:cNvSpPr/>
          <p:nvPr/>
        </p:nvSpPr>
        <p:spPr>
          <a:xfrm rot="16200000" flipH="1">
            <a:off x="3978013" y="1586250"/>
            <a:ext cx="329107" cy="485727"/>
          </a:xfrm>
          <a:prstGeom prst="downArrow">
            <a:avLst>
              <a:gd name="adj1" fmla="val 22208"/>
              <a:gd name="adj2" fmla="val 19461"/>
            </a:avLst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rocess 8"/>
          <p:cNvSpPr/>
          <p:nvPr/>
        </p:nvSpPr>
        <p:spPr>
          <a:xfrm>
            <a:off x="2382737" y="1405241"/>
            <a:ext cx="1699964" cy="798709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Disturbance estimates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7" name="Process 6"/>
          <p:cNvSpPr/>
          <p:nvPr/>
        </p:nvSpPr>
        <p:spPr>
          <a:xfrm>
            <a:off x="206552" y="1405240"/>
            <a:ext cx="1690288" cy="798709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Individual disturbance maps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3901" y="4736513"/>
            <a:ext cx="325641" cy="30647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1</a:t>
            </a:r>
          </a:p>
        </p:txBody>
      </p:sp>
      <p:sp>
        <p:nvSpPr>
          <p:cNvPr id="47" name="Oval 46"/>
          <p:cNvSpPr/>
          <p:nvPr/>
        </p:nvSpPr>
        <p:spPr>
          <a:xfrm>
            <a:off x="1084751" y="4736513"/>
            <a:ext cx="325641" cy="30647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1</a:t>
            </a:r>
          </a:p>
        </p:txBody>
      </p:sp>
      <p:sp>
        <p:nvSpPr>
          <p:cNvPr id="48" name="Oval 47"/>
          <p:cNvSpPr/>
          <p:nvPr/>
        </p:nvSpPr>
        <p:spPr>
          <a:xfrm>
            <a:off x="43901" y="3610820"/>
            <a:ext cx="325641" cy="30647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1</a:t>
            </a:r>
          </a:p>
        </p:txBody>
      </p:sp>
      <p:sp>
        <p:nvSpPr>
          <p:cNvPr id="49" name="Oval 48"/>
          <p:cNvSpPr/>
          <p:nvPr/>
        </p:nvSpPr>
        <p:spPr>
          <a:xfrm>
            <a:off x="43901" y="2463342"/>
            <a:ext cx="325641" cy="30647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1</a:t>
            </a:r>
          </a:p>
        </p:txBody>
      </p:sp>
      <p:sp>
        <p:nvSpPr>
          <p:cNvPr id="50" name="Oval 49"/>
          <p:cNvSpPr/>
          <p:nvPr/>
        </p:nvSpPr>
        <p:spPr>
          <a:xfrm>
            <a:off x="43731" y="1253049"/>
            <a:ext cx="325641" cy="30647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1</a:t>
            </a:r>
          </a:p>
        </p:txBody>
      </p:sp>
      <p:sp>
        <p:nvSpPr>
          <p:cNvPr id="51" name="Oval 50"/>
          <p:cNvSpPr/>
          <p:nvPr/>
        </p:nvSpPr>
        <p:spPr>
          <a:xfrm>
            <a:off x="43901" y="71642"/>
            <a:ext cx="325641" cy="30647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1</a:t>
            </a:r>
          </a:p>
        </p:txBody>
      </p:sp>
      <p:sp>
        <p:nvSpPr>
          <p:cNvPr id="52" name="Oval 51"/>
          <p:cNvSpPr/>
          <p:nvPr/>
        </p:nvSpPr>
        <p:spPr>
          <a:xfrm>
            <a:off x="43731" y="5856854"/>
            <a:ext cx="325641" cy="30647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1</a:t>
            </a:r>
          </a:p>
        </p:txBody>
      </p:sp>
      <p:sp>
        <p:nvSpPr>
          <p:cNvPr id="56" name="Oval 55"/>
          <p:cNvSpPr/>
          <p:nvPr/>
        </p:nvSpPr>
        <p:spPr>
          <a:xfrm>
            <a:off x="1723695" y="2463342"/>
            <a:ext cx="325641" cy="306474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2</a:t>
            </a:r>
            <a:endParaRPr lang="en-US" sz="1200" b="1" dirty="0"/>
          </a:p>
        </p:txBody>
      </p:sp>
      <p:sp>
        <p:nvSpPr>
          <p:cNvPr id="57" name="Oval 56"/>
          <p:cNvSpPr/>
          <p:nvPr/>
        </p:nvSpPr>
        <p:spPr>
          <a:xfrm>
            <a:off x="1734189" y="3577996"/>
            <a:ext cx="325641" cy="306474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2</a:t>
            </a:r>
            <a:endParaRPr lang="en-US" sz="1200" b="1" dirty="0"/>
          </a:p>
        </p:txBody>
      </p:sp>
      <p:sp>
        <p:nvSpPr>
          <p:cNvPr id="58" name="Oval 57"/>
          <p:cNvSpPr/>
          <p:nvPr/>
        </p:nvSpPr>
        <p:spPr>
          <a:xfrm>
            <a:off x="700686" y="4736513"/>
            <a:ext cx="325641" cy="306474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2</a:t>
            </a:r>
            <a:endParaRPr lang="en-US" sz="1200" b="1" dirty="0"/>
          </a:p>
        </p:txBody>
      </p:sp>
      <p:sp>
        <p:nvSpPr>
          <p:cNvPr id="59" name="Oval 58"/>
          <p:cNvSpPr/>
          <p:nvPr/>
        </p:nvSpPr>
        <p:spPr>
          <a:xfrm>
            <a:off x="1734189" y="4735676"/>
            <a:ext cx="325641" cy="306474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2</a:t>
            </a:r>
            <a:endParaRPr lang="en-US" sz="1200" b="1" dirty="0"/>
          </a:p>
        </p:txBody>
      </p:sp>
      <p:sp>
        <p:nvSpPr>
          <p:cNvPr id="61" name="Oval 60"/>
          <p:cNvSpPr/>
          <p:nvPr/>
        </p:nvSpPr>
        <p:spPr>
          <a:xfrm>
            <a:off x="3899703" y="4734839"/>
            <a:ext cx="325641" cy="306474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2</a:t>
            </a:r>
            <a:endParaRPr lang="en-US" sz="1200" b="1" dirty="0"/>
          </a:p>
        </p:txBody>
      </p:sp>
      <p:sp>
        <p:nvSpPr>
          <p:cNvPr id="62" name="Oval 61"/>
          <p:cNvSpPr/>
          <p:nvPr/>
        </p:nvSpPr>
        <p:spPr>
          <a:xfrm>
            <a:off x="3899703" y="5839692"/>
            <a:ext cx="325641" cy="306474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2</a:t>
            </a:r>
            <a:endParaRPr lang="en-US" sz="1200" b="1" dirty="0"/>
          </a:p>
        </p:txBody>
      </p:sp>
      <p:sp>
        <p:nvSpPr>
          <p:cNvPr id="63" name="Bent Arrow 62"/>
          <p:cNvSpPr/>
          <p:nvPr/>
        </p:nvSpPr>
        <p:spPr>
          <a:xfrm rot="5400000">
            <a:off x="2265397" y="3787782"/>
            <a:ext cx="733583" cy="1470356"/>
          </a:xfrm>
          <a:prstGeom prst="bentArrow">
            <a:avLst>
              <a:gd name="adj1" fmla="val 9473"/>
              <a:gd name="adj2" fmla="val 22914"/>
              <a:gd name="adj3" fmla="val 9789"/>
              <a:gd name="adj4" fmla="val 43750"/>
            </a:avLst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899703" y="863777"/>
            <a:ext cx="325641" cy="306474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3</a:t>
            </a:r>
          </a:p>
        </p:txBody>
      </p:sp>
      <p:sp>
        <p:nvSpPr>
          <p:cNvPr id="65" name="Oval 64"/>
          <p:cNvSpPr/>
          <p:nvPr/>
        </p:nvSpPr>
        <p:spPr>
          <a:xfrm>
            <a:off x="3889282" y="2050713"/>
            <a:ext cx="325641" cy="306474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3</a:t>
            </a:r>
          </a:p>
        </p:txBody>
      </p:sp>
      <p:sp>
        <p:nvSpPr>
          <p:cNvPr id="66" name="Oval 65"/>
          <p:cNvSpPr/>
          <p:nvPr/>
        </p:nvSpPr>
        <p:spPr>
          <a:xfrm>
            <a:off x="4204502" y="3731233"/>
            <a:ext cx="325641" cy="306474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3</a:t>
            </a:r>
          </a:p>
        </p:txBody>
      </p:sp>
      <p:sp>
        <p:nvSpPr>
          <p:cNvPr id="67" name="Oval 66"/>
          <p:cNvSpPr/>
          <p:nvPr/>
        </p:nvSpPr>
        <p:spPr>
          <a:xfrm>
            <a:off x="1734189" y="863777"/>
            <a:ext cx="325641" cy="306474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3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2413" y="2442021"/>
            <a:ext cx="1587153" cy="1538912"/>
          </a:xfrm>
          <a:prstGeom prst="rect">
            <a:avLst/>
          </a:prstGeom>
        </p:spPr>
      </p:pic>
      <p:sp>
        <p:nvSpPr>
          <p:cNvPr id="69" name="Oval 68"/>
          <p:cNvSpPr/>
          <p:nvPr/>
        </p:nvSpPr>
        <p:spPr>
          <a:xfrm>
            <a:off x="3595711" y="2515791"/>
            <a:ext cx="325641" cy="30647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1</a:t>
            </a:r>
          </a:p>
        </p:txBody>
      </p:sp>
      <p:sp>
        <p:nvSpPr>
          <p:cNvPr id="70" name="Oval 69"/>
          <p:cNvSpPr/>
          <p:nvPr/>
        </p:nvSpPr>
        <p:spPr>
          <a:xfrm>
            <a:off x="2482209" y="2515791"/>
            <a:ext cx="325641" cy="30647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1</a:t>
            </a:r>
          </a:p>
        </p:txBody>
      </p:sp>
      <p:sp>
        <p:nvSpPr>
          <p:cNvPr id="72" name="Oval 71"/>
          <p:cNvSpPr/>
          <p:nvPr/>
        </p:nvSpPr>
        <p:spPr>
          <a:xfrm>
            <a:off x="2858720" y="2515523"/>
            <a:ext cx="325641" cy="306474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2</a:t>
            </a:r>
            <a:endParaRPr lang="en-US" sz="1200" b="1" dirty="0"/>
          </a:p>
        </p:txBody>
      </p:sp>
      <p:sp>
        <p:nvSpPr>
          <p:cNvPr id="73" name="Oval 72"/>
          <p:cNvSpPr/>
          <p:nvPr/>
        </p:nvSpPr>
        <p:spPr>
          <a:xfrm>
            <a:off x="3238000" y="2514686"/>
            <a:ext cx="325641" cy="306474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2</a:t>
            </a:r>
            <a:endParaRPr lang="en-US" sz="1200" b="1" dirty="0"/>
          </a:p>
        </p:txBody>
      </p:sp>
      <p:sp>
        <p:nvSpPr>
          <p:cNvPr id="80" name="Oval 79"/>
          <p:cNvSpPr/>
          <p:nvPr/>
        </p:nvSpPr>
        <p:spPr>
          <a:xfrm>
            <a:off x="2482209" y="3146690"/>
            <a:ext cx="325641" cy="306474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3</a:t>
            </a:r>
          </a:p>
        </p:txBody>
      </p:sp>
      <p:sp>
        <p:nvSpPr>
          <p:cNvPr id="81" name="Oval 80"/>
          <p:cNvSpPr/>
          <p:nvPr/>
        </p:nvSpPr>
        <p:spPr>
          <a:xfrm>
            <a:off x="3021540" y="3764057"/>
            <a:ext cx="325641" cy="306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4</a:t>
            </a:r>
          </a:p>
        </p:txBody>
      </p:sp>
      <p:sp>
        <p:nvSpPr>
          <p:cNvPr id="60" name="Oval 59"/>
          <p:cNvSpPr/>
          <p:nvPr/>
        </p:nvSpPr>
        <p:spPr>
          <a:xfrm>
            <a:off x="3596194" y="3755753"/>
            <a:ext cx="325641" cy="3064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5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152302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1" grpId="1" animBg="1"/>
      <p:bldP spid="53" grpId="0" animBg="1"/>
      <p:bldP spid="43" grpId="0" animBg="1"/>
      <p:bldP spid="40" grpId="0" animBg="1"/>
      <p:bldP spid="33" grpId="0" animBg="1"/>
      <p:bldP spid="21" grpId="0" animBg="1"/>
      <p:bldP spid="27" grpId="0" animBg="1"/>
      <p:bldP spid="6" grpId="0" animBg="1"/>
      <p:bldP spid="20" grpId="0" animBg="1"/>
      <p:bldP spid="13" grpId="0" animBg="1"/>
      <p:bldP spid="22" grpId="0" animBg="1"/>
      <p:bldP spid="8" grpId="0" animBg="1"/>
      <p:bldP spid="39" grpId="0" animBg="1"/>
      <p:bldP spid="36" grpId="0" animBg="1"/>
      <p:bldP spid="41" grpId="0" animBg="1"/>
      <p:bldP spid="14" grpId="0" animBg="1"/>
      <p:bldP spid="42" grpId="0" animBg="1"/>
      <p:bldP spid="44" grpId="0" animBg="1"/>
      <p:bldP spid="45" grpId="0" animBg="1"/>
      <p:bldP spid="9" grpId="0" animBg="1"/>
      <p:bldP spid="7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70" grpId="0" animBg="1"/>
      <p:bldP spid="72" grpId="0" animBg="1"/>
      <p:bldP spid="73" grpId="0" animBg="1"/>
      <p:bldP spid="80" grpId="0" animBg="1"/>
      <p:bldP spid="81" grpId="0" animBg="1"/>
      <p:bldP spid="6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G_0058"/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24000" contras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48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What’s It About?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7448"/>
            <a:ext cx="8229600" cy="5251615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rgbClr val="FFFFFF"/>
                </a:solidFill>
              </a:rPr>
              <a:t>Pilot MRV system for possible use by developing counties in reporting </a:t>
            </a:r>
            <a:r>
              <a:rPr lang="en-US" sz="3400" dirty="0" smtClean="0">
                <a:solidFill>
                  <a:srgbClr val="FFFFFF"/>
                </a:solidFill>
              </a:rPr>
              <a:t>an annual </a:t>
            </a:r>
            <a:r>
              <a:rPr lang="en-US" sz="3400" dirty="0">
                <a:solidFill>
                  <a:srgbClr val="FFFFFF"/>
                </a:solidFill>
              </a:rPr>
              <a:t>forest sector NGHGI</a:t>
            </a:r>
          </a:p>
          <a:p>
            <a:pPr lvl="1"/>
            <a:r>
              <a:rPr lang="en-US" sz="3000" dirty="0">
                <a:solidFill>
                  <a:srgbClr val="FFFFFF"/>
                </a:solidFill>
              </a:rPr>
              <a:t>Map &amp; estimate </a:t>
            </a:r>
            <a:r>
              <a:rPr lang="en-US" sz="3000" dirty="0" smtClean="0">
                <a:solidFill>
                  <a:srgbClr val="FFFFFF"/>
                </a:solidFill>
              </a:rPr>
              <a:t>biomass density from 1990-present using consistent methodology</a:t>
            </a:r>
            <a:endParaRPr lang="en-US" sz="3000" dirty="0">
              <a:solidFill>
                <a:srgbClr val="FFFFFF"/>
              </a:solidFill>
            </a:endParaRPr>
          </a:p>
          <a:p>
            <a:pPr lvl="1"/>
            <a:r>
              <a:rPr lang="en-US" sz="3000" dirty="0">
                <a:solidFill>
                  <a:srgbClr val="FFFFFF"/>
                </a:solidFill>
              </a:rPr>
              <a:t>Develop and test methods in the US </a:t>
            </a:r>
            <a:r>
              <a:rPr lang="en-US" sz="3000" dirty="0" smtClean="0">
                <a:solidFill>
                  <a:srgbClr val="FFFFFF"/>
                </a:solidFill>
              </a:rPr>
              <a:t>where</a:t>
            </a:r>
          </a:p>
          <a:p>
            <a:pPr lvl="2"/>
            <a:r>
              <a:rPr lang="en-US" sz="2600" dirty="0" smtClean="0">
                <a:solidFill>
                  <a:srgbClr val="FFFFFF"/>
                </a:solidFill>
              </a:rPr>
              <a:t>The </a:t>
            </a:r>
            <a:r>
              <a:rPr lang="en-US" sz="2600" dirty="0">
                <a:solidFill>
                  <a:srgbClr val="FFFFFF"/>
                </a:solidFill>
              </a:rPr>
              <a:t>best datasets available for understanding effects of potential components on </a:t>
            </a:r>
            <a:r>
              <a:rPr lang="en-US" sz="2600" dirty="0" smtClean="0">
                <a:solidFill>
                  <a:srgbClr val="FFFFFF"/>
                </a:solidFill>
              </a:rPr>
              <a:t>uncertainty</a:t>
            </a:r>
          </a:p>
          <a:p>
            <a:pPr lvl="2"/>
            <a:r>
              <a:rPr lang="en-US" sz="2600" dirty="0" smtClean="0">
                <a:solidFill>
                  <a:srgbClr val="FFFFFF"/>
                </a:solidFill>
              </a:rPr>
              <a:t>And to </a:t>
            </a:r>
            <a:r>
              <a:rPr lang="en-US" sz="2600" dirty="0">
                <a:solidFill>
                  <a:srgbClr val="FFFFFF"/>
                </a:solidFill>
              </a:rPr>
              <a:t>improve US NGHGI reporting</a:t>
            </a:r>
          </a:p>
        </p:txBody>
      </p:sp>
    </p:spTree>
    <p:extLst>
      <p:ext uri="{BB962C8B-B14F-4D97-AF65-F5344CB8AC3E}">
        <p14:creationId xmlns:p14="http://schemas.microsoft.com/office/powerpoint/2010/main" val="2231007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G_0058"/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24000" contras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42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What Are the Main Components?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483" y="1362457"/>
            <a:ext cx="4642069" cy="513375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Field plots for </a:t>
            </a:r>
            <a:r>
              <a:rPr lang="en-US" dirty="0" smtClean="0">
                <a:solidFill>
                  <a:srgbClr val="FFFFFF"/>
                </a:solidFill>
              </a:rPr>
              <a:t>current biomass </a:t>
            </a:r>
            <a:r>
              <a:rPr lang="en-US" dirty="0">
                <a:solidFill>
                  <a:srgbClr val="FFFFFF"/>
                </a:solidFill>
              </a:rPr>
              <a:t>data</a:t>
            </a:r>
          </a:p>
          <a:p>
            <a:r>
              <a:rPr lang="en-US" dirty="0">
                <a:solidFill>
                  <a:srgbClr val="FFFFFF"/>
                </a:solidFill>
              </a:rPr>
              <a:t>Lidar strip samples to </a:t>
            </a:r>
            <a:r>
              <a:rPr lang="en-US" dirty="0" smtClean="0">
                <a:solidFill>
                  <a:srgbClr val="FFFFFF"/>
                </a:solidFill>
              </a:rPr>
              <a:t>“assist” the </a:t>
            </a:r>
            <a:r>
              <a:rPr lang="en-US" dirty="0">
                <a:solidFill>
                  <a:srgbClr val="FFFFFF"/>
                </a:solidFill>
              </a:rPr>
              <a:t>plot data</a:t>
            </a:r>
          </a:p>
          <a:p>
            <a:r>
              <a:rPr lang="en-US" dirty="0">
                <a:solidFill>
                  <a:srgbClr val="FFFFFF"/>
                </a:solidFill>
              </a:rPr>
              <a:t>Landsat time series </a:t>
            </a:r>
            <a:r>
              <a:rPr lang="en-US" dirty="0" smtClean="0">
                <a:solidFill>
                  <a:srgbClr val="FFFFFF"/>
                </a:solidFill>
              </a:rPr>
              <a:t>characterize forest change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Two biomass estimation frameworks: design</a:t>
            </a:r>
            <a:r>
              <a:rPr lang="en-US" dirty="0">
                <a:solidFill>
                  <a:srgbClr val="FFFFFF"/>
                </a:solidFill>
              </a:rPr>
              <a:t>- </a:t>
            </a:r>
            <a:r>
              <a:rPr lang="en-US" dirty="0" smtClean="0">
                <a:solidFill>
                  <a:srgbClr val="FFFFFF"/>
                </a:solidFill>
              </a:rPr>
              <a:t>based &amp; </a:t>
            </a:r>
            <a:r>
              <a:rPr lang="en-US" dirty="0">
                <a:solidFill>
                  <a:srgbClr val="FFFFFF"/>
                </a:solidFill>
              </a:rPr>
              <a:t>model-</a:t>
            </a:r>
            <a:r>
              <a:rPr lang="en-US" dirty="0" smtClean="0">
                <a:solidFill>
                  <a:srgbClr val="FFFFFF"/>
                </a:solidFill>
              </a:rPr>
              <a:t>based</a:t>
            </a:r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4"/>
          <a:srcRect l="1453" t="1616" r="1451" b="-1616"/>
          <a:stretch/>
        </p:blipFill>
        <p:spPr>
          <a:xfrm>
            <a:off x="5096368" y="1432529"/>
            <a:ext cx="3590431" cy="2338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6369" y="4136007"/>
            <a:ext cx="3590431" cy="243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61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G_0058"/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24000" contras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6421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What is Design-based Estimation?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035" y="1169774"/>
            <a:ext cx="8583448" cy="5133753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Where </a:t>
            </a:r>
            <a:r>
              <a:rPr lang="en-US" u="sng" dirty="0" smtClean="0">
                <a:solidFill>
                  <a:srgbClr val="FFFFFF"/>
                </a:solidFill>
              </a:rPr>
              <a:t>unbiased</a:t>
            </a:r>
            <a:r>
              <a:rPr lang="en-US" dirty="0" smtClean="0">
                <a:solidFill>
                  <a:srgbClr val="FFFFFF"/>
                </a:solidFill>
              </a:rPr>
              <a:t> estimates (of biomass) are derived from a probability-based sample of plots, and </a:t>
            </a:r>
            <a:r>
              <a:rPr lang="en-US" dirty="0" smtClean="0">
                <a:solidFill>
                  <a:srgbClr val="FFFFFF"/>
                </a:solidFill>
              </a:rPr>
              <a:t>estimator </a:t>
            </a:r>
            <a:r>
              <a:rPr lang="en-US" dirty="0">
                <a:solidFill>
                  <a:srgbClr val="FFFFFF"/>
                </a:solidFill>
              </a:rPr>
              <a:t>used to characterize uncertainty </a:t>
            </a:r>
            <a:r>
              <a:rPr lang="en-US" dirty="0" smtClean="0">
                <a:solidFill>
                  <a:srgbClr val="FFFFFF"/>
                </a:solidFill>
              </a:rPr>
              <a:t>associated with sample size and design</a:t>
            </a:r>
            <a:r>
              <a:rPr lang="en-US" dirty="0" smtClean="0">
                <a:solidFill>
                  <a:srgbClr val="FFFFFF"/>
                </a:solidFill>
              </a:rPr>
              <a:t>; </a:t>
            </a:r>
            <a:r>
              <a:rPr lang="en-US" dirty="0" smtClean="0">
                <a:solidFill>
                  <a:srgbClr val="FFFFFF"/>
                </a:solidFill>
              </a:rPr>
              <a:t>examples include</a:t>
            </a:r>
            <a:endParaRPr lang="en-US" dirty="0">
              <a:solidFill>
                <a:srgbClr val="FFFFFF"/>
              </a:solidFill>
            </a:endParaRP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Large sample of plot measurements (e.g., NFI, such as FIA)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P</a:t>
            </a:r>
            <a:r>
              <a:rPr lang="en-US" dirty="0" smtClean="0">
                <a:solidFill>
                  <a:srgbClr val="FFFFFF"/>
                </a:solidFill>
              </a:rPr>
              <a:t>lots (fewer) &amp; lidar strips and other datasets to reduce </a:t>
            </a:r>
            <a:r>
              <a:rPr lang="en-US" dirty="0" smtClean="0">
                <a:solidFill>
                  <a:srgbClr val="FFFFFF"/>
                </a:solidFill>
              </a:rPr>
              <a:t>uncertainty </a:t>
            </a:r>
            <a:r>
              <a:rPr lang="en-US" dirty="0" smtClean="0">
                <a:solidFill>
                  <a:srgbClr val="FFFFFF"/>
                </a:solidFill>
              </a:rPr>
              <a:t>(model-assisted)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Good solutions for current biomass depending on country-specific data capabilities &amp; costs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Historic datasets likely rare or inconsistent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303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G_0058"/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24000" contras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567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66"/>
                </a:solidFill>
              </a:rPr>
              <a:t>What is Model-based Estimation?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035" y="1292400"/>
            <a:ext cx="8583448" cy="513375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Where </a:t>
            </a:r>
            <a:r>
              <a:rPr lang="en-US" dirty="0" smtClean="0">
                <a:solidFill>
                  <a:srgbClr val="FFFFFF"/>
                </a:solidFill>
              </a:rPr>
              <a:t>(often </a:t>
            </a:r>
            <a:r>
              <a:rPr lang="en-US" u="sng" dirty="0" smtClean="0">
                <a:solidFill>
                  <a:srgbClr val="FFFFFF"/>
                </a:solidFill>
              </a:rPr>
              <a:t>biased</a:t>
            </a:r>
            <a:r>
              <a:rPr lang="en-US" dirty="0" smtClean="0">
                <a:solidFill>
                  <a:srgbClr val="FFFFFF"/>
                </a:solidFill>
              </a:rPr>
              <a:t>) estimates </a:t>
            </a:r>
            <a:r>
              <a:rPr lang="en-US" dirty="0">
                <a:solidFill>
                  <a:srgbClr val="FFFFFF"/>
                </a:solidFill>
              </a:rPr>
              <a:t>(of biomass) are derived from a </a:t>
            </a:r>
            <a:r>
              <a:rPr lang="en-US" dirty="0" smtClean="0">
                <a:solidFill>
                  <a:srgbClr val="FFFFFF"/>
                </a:solidFill>
              </a:rPr>
              <a:t>model, </a:t>
            </a:r>
            <a:r>
              <a:rPr lang="en-US" dirty="0">
                <a:solidFill>
                  <a:srgbClr val="FFFFFF"/>
                </a:solidFill>
              </a:rPr>
              <a:t>and uncertainty characterized by the model and conditioned on the sample used to develop the </a:t>
            </a:r>
            <a:r>
              <a:rPr lang="en-US" dirty="0" smtClean="0">
                <a:solidFill>
                  <a:srgbClr val="FFFFFF"/>
                </a:solidFill>
              </a:rPr>
              <a:t>model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Probability-based sample not required 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Model predictor datasets must be available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Good solution for historic biomass prediction where Landsat data exist that describe forest disturbance history, from which history metrics can be used as </a:t>
            </a:r>
            <a:r>
              <a:rPr lang="en-US" dirty="0" smtClean="0">
                <a:solidFill>
                  <a:srgbClr val="FFFFFF"/>
                </a:solidFill>
              </a:rPr>
              <a:t>predictors 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Strategy to minimize bias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863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G_0058"/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24000" contras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42"/>
            <a:ext cx="8229600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What is Forest Disturbance History?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66" y="1152250"/>
            <a:ext cx="8717016" cy="179940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FFFFF"/>
                </a:solidFill>
              </a:rPr>
              <a:t>Incudes both disturbance &amp; succession – continuous processes that alter </a:t>
            </a:r>
            <a:r>
              <a:rPr lang="en-US" dirty="0">
                <a:solidFill>
                  <a:srgbClr val="FFFFFF"/>
                </a:solidFill>
              </a:rPr>
              <a:t>the composition and structure of a </a:t>
            </a:r>
            <a:r>
              <a:rPr lang="en-US" dirty="0" smtClean="0">
                <a:solidFill>
                  <a:srgbClr val="FFFFFF"/>
                </a:solidFill>
              </a:rPr>
              <a:t>forest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0449" y="4696545"/>
            <a:ext cx="6725534" cy="19348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46" y="3598000"/>
            <a:ext cx="2839956" cy="19240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1915" y="2895386"/>
            <a:ext cx="2942800" cy="19240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28" y="2187847"/>
            <a:ext cx="2839955" cy="19240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7528" y="3215373"/>
            <a:ext cx="539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Fire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37964" y="2519813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Insects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14035" y="4078141"/>
            <a:ext cx="90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Harvest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5233" y="6252564"/>
            <a:ext cx="1536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Succession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888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G_0058"/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24000" contras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66" y="81947"/>
            <a:ext cx="8717016" cy="8299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smtClean="0">
                <a:solidFill>
                  <a:srgbClr val="FFFF66"/>
                </a:solidFill>
              </a:rPr>
              <a:t>Why Are History Metrics Important?</a:t>
            </a:r>
            <a:endParaRPr lang="en-US" sz="4000" dirty="0">
              <a:solidFill>
                <a:srgbClr val="FF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65" y="886800"/>
            <a:ext cx="8717017" cy="179940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FFFFF"/>
                </a:solidFill>
              </a:rPr>
              <a:t>They describe </a:t>
            </a:r>
            <a:r>
              <a:rPr lang="en-US" dirty="0">
                <a:solidFill>
                  <a:srgbClr val="FFFFFF"/>
                </a:solidFill>
              </a:rPr>
              <a:t>disturbance &amp; recovery </a:t>
            </a:r>
            <a:r>
              <a:rPr lang="en-US" dirty="0" smtClean="0">
                <a:solidFill>
                  <a:srgbClr val="FFFFFF"/>
                </a:solidFill>
              </a:rPr>
              <a:t>history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FFFFF"/>
                </a:solidFill>
              </a:rPr>
              <a:t>Their use can help bust through the reflectance saturation problem significantly strengthening the Landsat signal: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0825" y="3231025"/>
            <a:ext cx="4459992" cy="3377040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218966" y="2424211"/>
            <a:ext cx="3530168" cy="3713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98" y="3674712"/>
            <a:ext cx="4479942" cy="2926595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218966" y="2512855"/>
            <a:ext cx="8717016" cy="1053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</a:rPr>
              <a:t>And a single model can be applied through time…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912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IMG_0058"/>
          <p:cNvPicPr>
            <a:picLocks noChangeAspect="1" noChangeArrowheads="1"/>
          </p:cNvPicPr>
          <p:nvPr/>
        </p:nvPicPr>
        <p:blipFill>
          <a:blip r:embed="rId2">
            <a:alphaModFix amt="3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24000" contras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65"/>
            <a:ext cx="9144000" cy="6858000"/>
          </a:xfrm>
          <a:prstGeom prst="rect">
            <a:avLst/>
          </a:prstGeom>
          <a:noFill/>
          <a:ln w="9525">
            <a:solidFill>
              <a:srgbClr val="000000">
                <a:alpha val="10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fig2_timesync_tseriesplot_8510.t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5"/>
          <a:stretch/>
        </p:blipFill>
        <p:spPr>
          <a:xfrm>
            <a:off x="341372" y="2144521"/>
            <a:ext cx="5931567" cy="4489704"/>
          </a:xfrm>
          <a:prstGeom prst="rect">
            <a:avLst/>
          </a:prstGeom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48733" y="149582"/>
            <a:ext cx="8839200" cy="64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13" rIns="91425" bIns="4571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prstClr val="black"/>
                </a:solidFill>
                <a:latin typeface="Calibri" charset="0"/>
              </a:rPr>
              <a:t>Predicting Current &amp; Past Biomass Density</a:t>
            </a:r>
            <a:endParaRPr lang="en-US" sz="3600" dirty="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" y="909611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.g., 20 years disturbance history to predict current and historic aboveground live biomass</a:t>
            </a:r>
          </a:p>
        </p:txBody>
      </p:sp>
      <p:sp>
        <p:nvSpPr>
          <p:cNvPr id="7" name="Rectangle 6"/>
          <p:cNvSpPr/>
          <p:nvPr/>
        </p:nvSpPr>
        <p:spPr>
          <a:xfrm>
            <a:off x="4355853" y="2278283"/>
            <a:ext cx="2987134" cy="1347453"/>
          </a:xfrm>
          <a:prstGeom prst="rect">
            <a:avLst/>
          </a:prstGeom>
          <a:noFill/>
          <a:ln w="22225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106381" y="5204985"/>
            <a:ext cx="4851110" cy="1347453"/>
            <a:chOff x="3106381" y="5204985"/>
            <a:chExt cx="4851110" cy="1347453"/>
          </a:xfrm>
        </p:grpSpPr>
        <p:sp>
          <p:nvSpPr>
            <p:cNvPr id="3" name="Rectangle 2"/>
            <p:cNvSpPr/>
            <p:nvPr/>
          </p:nvSpPr>
          <p:spPr>
            <a:xfrm>
              <a:off x="3106381" y="5204985"/>
              <a:ext cx="2939436" cy="1347453"/>
            </a:xfrm>
            <a:prstGeom prst="rect">
              <a:avLst/>
            </a:prstGeom>
            <a:noFill/>
            <a:ln w="22225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72414" y="5455396"/>
              <a:ext cx="168507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TM</a:t>
              </a:r>
              <a:r>
                <a:rPr lang="en-US" sz="3200" dirty="0" smtClean="0">
                  <a:sym typeface="Wingdings"/>
                </a:rPr>
                <a:t>OLI</a:t>
              </a:r>
              <a:endParaRPr lang="en-US" sz="3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30126" y="3753558"/>
            <a:ext cx="7207703" cy="1347453"/>
            <a:chOff x="930126" y="3753558"/>
            <a:chExt cx="7207703" cy="1347453"/>
          </a:xfrm>
        </p:grpSpPr>
        <p:sp>
          <p:nvSpPr>
            <p:cNvPr id="6" name="Rectangle 5"/>
            <p:cNvSpPr/>
            <p:nvPr/>
          </p:nvSpPr>
          <p:spPr>
            <a:xfrm>
              <a:off x="930126" y="3753558"/>
              <a:ext cx="2987134" cy="1347453"/>
            </a:xfrm>
            <a:prstGeom prst="rect">
              <a:avLst/>
            </a:prstGeom>
            <a:noFill/>
            <a:ln w="22225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72414" y="4016140"/>
              <a:ext cx="186541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ym typeface="Wingdings"/>
                </a:rPr>
                <a:t>MSSTM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270604" y="2276473"/>
            <a:ext cx="2520973" cy="1349263"/>
            <a:chOff x="6270604" y="2276473"/>
            <a:chExt cx="2520973" cy="1349263"/>
          </a:xfrm>
        </p:grpSpPr>
        <p:sp>
          <p:nvSpPr>
            <p:cNvPr id="10" name="TextBox 9"/>
            <p:cNvSpPr txBox="1"/>
            <p:nvPr/>
          </p:nvSpPr>
          <p:spPr>
            <a:xfrm>
              <a:off x="6272939" y="2276473"/>
              <a:ext cx="25186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Annual </a:t>
              </a:r>
              <a:r>
                <a:rPr lang="en-US" sz="2400" dirty="0" err="1" smtClean="0"/>
                <a:t>hindcast</a:t>
              </a:r>
              <a:r>
                <a:rPr lang="en-US" sz="2400" dirty="0" smtClean="0"/>
                <a:t> =</a:t>
              </a:r>
            </a:p>
            <a:p>
              <a:r>
                <a:rPr lang="en-US" sz="2400" dirty="0" smtClean="0"/>
                <a:t>Biomass trajectory</a:t>
              </a:r>
              <a:endParaRPr lang="en-US" sz="2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70604" y="3040960"/>
              <a:ext cx="186220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ym typeface="Wingdings"/>
                </a:rPr>
                <a:t>MSSOLI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83008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0519E-6 -3.70919E-6 L -0.3739 0.00162 " pathEditMode="relative" rAng="0" ptsTypes="AA"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95" y="6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G_0058"/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24000" contras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03" y="48172"/>
            <a:ext cx="8771058" cy="87050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smtClean="0">
                <a:solidFill>
                  <a:srgbClr val="FFFF66"/>
                </a:solidFill>
              </a:rPr>
              <a:t>How Well Can History Metrics Work?</a:t>
            </a:r>
            <a:endParaRPr lang="en-US" sz="4000" dirty="0">
              <a:solidFill>
                <a:srgbClr val="FFFF66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18966" y="2424211"/>
            <a:ext cx="3530168" cy="3713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928" y="943735"/>
            <a:ext cx="3611225" cy="57254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648" y="4472173"/>
            <a:ext cx="4423880" cy="21969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647" y="943735"/>
            <a:ext cx="4423881" cy="342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04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743</Words>
  <Application>Microsoft Macintosh PowerPoint</Application>
  <PresentationFormat>On-screen Show (4:3)</PresentationFormat>
  <Paragraphs>93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An Historically Consistent and Broadly Applicable MRV System Based on Lidar Sampling and Landsat Time-series</vt:lpstr>
      <vt:lpstr>What’s It About?</vt:lpstr>
      <vt:lpstr>What Are the Main Components?</vt:lpstr>
      <vt:lpstr>What is Design-based Estimation?</vt:lpstr>
      <vt:lpstr>What is Model-based Estimation?</vt:lpstr>
      <vt:lpstr>What is Forest Disturbance History?</vt:lpstr>
      <vt:lpstr>Why Are History Metrics Important?</vt:lpstr>
      <vt:lpstr>PowerPoint Presentation</vt:lpstr>
      <vt:lpstr>How Well Can History Metrics Work?</vt:lpstr>
      <vt:lpstr>How Can the US NGHGI Be Improved?</vt:lpstr>
      <vt:lpstr>Can Disturbance Mapping Be Improved?</vt:lpstr>
      <vt:lpstr>PowerPoint Presentation</vt:lpstr>
    </vt:vector>
  </TitlesOfParts>
  <Company>Oregon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Predicting Forest Structure using  Metrics of Forest Disturbance History Derived from Landsat Time Series</dc:title>
  <dc:creator>Warren Cohen</dc:creator>
  <cp:lastModifiedBy>Warren Cohen</cp:lastModifiedBy>
  <cp:revision>152</cp:revision>
  <cp:lastPrinted>2014-10-31T16:32:39Z</cp:lastPrinted>
  <dcterms:created xsi:type="dcterms:W3CDTF">2014-09-25T20:33:09Z</dcterms:created>
  <dcterms:modified xsi:type="dcterms:W3CDTF">2014-11-12T12:26:44Z</dcterms:modified>
</cp:coreProperties>
</file>